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28" r:id="rId1"/>
  </p:sldMasterIdLst>
  <p:sldIdLst>
    <p:sldId id="256" r:id="rId2"/>
    <p:sldId id="257" r:id="rId3"/>
    <p:sldId id="262" r:id="rId4"/>
    <p:sldId id="263" r:id="rId5"/>
    <p:sldId id="258" r:id="rId6"/>
    <p:sldId id="266" r:id="rId7"/>
    <p:sldId id="267" r:id="rId8"/>
    <p:sldId id="265" r:id="rId9"/>
    <p:sldId id="260" r:id="rId10"/>
    <p:sldId id="261" r:id="rId11"/>
    <p:sldId id="259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120" y="-17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D26B-DFC2-4248-8ED0-AD3E108CBDD7}" type="datetime1">
              <a:rPr lang="en-US" smtClean="0"/>
              <a:pPr/>
              <a:t>8/14/14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F932-D99A-4087-BFB1-EA42FAFC8D2C}" type="datetime1">
              <a:rPr lang="en-US" smtClean="0"/>
              <a:pPr/>
              <a:t>8/14/14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6367-2F2B-4F6E-ACF4-15FA13738E10}" type="datetime1">
              <a:rPr lang="en-US" smtClean="0"/>
              <a:pPr/>
              <a:t>8/14/14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3C92-45F4-4C30-810D-4886C1BA69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3498D-21C7-408B-8EF5-5B55DEF0BFD5}" type="datetime1">
              <a:rPr lang="en-US" smtClean="0"/>
              <a:pPr/>
              <a:t>8/14/14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246E-8FD1-42FF-94A4-E4133095C37A}" type="datetime1">
              <a:rPr lang="en-US" smtClean="0"/>
              <a:pPr/>
              <a:t>8/14/14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939D4-B818-4372-B1EE-7CB6D5BBC74A}" type="datetime1">
              <a:rPr lang="en-US" smtClean="0"/>
              <a:pPr/>
              <a:t>8/14/14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5E438-4D0D-4834-B658-A90420491D98}" type="datetime1">
              <a:rPr lang="en-US" smtClean="0"/>
              <a:pPr/>
              <a:t>8/14/14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ADFA-7142-4015-85E6-1712F15FA709}" type="datetime1">
              <a:rPr lang="en-US" smtClean="0"/>
              <a:pPr/>
              <a:t>8/14/14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581E0-D653-4D78-A48F-41D80498BC7E}" type="datetime1">
              <a:rPr lang="en-US" smtClean="0"/>
              <a:pPr/>
              <a:t>8/14/14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C003-38E8-486A-9BFD-47E55D87241C}" type="datetime1">
              <a:rPr lang="en-US" smtClean="0"/>
              <a:pPr/>
              <a:t>8/14/14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9EAA3-934B-41DB-B3B1-806F4BE5CC37}" type="datetime1">
              <a:rPr lang="en-US" smtClean="0"/>
              <a:pPr/>
              <a:t>8/14/14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B3AFFF1-9C47-49F0-AE12-AF188F3F4E82}" type="datetime1">
              <a:rPr lang="en-US" smtClean="0"/>
              <a:pPr/>
              <a:t>8/14/14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729" r:id="rId1"/>
    <p:sldLayoutId id="2147484730" r:id="rId2"/>
    <p:sldLayoutId id="2147484731" r:id="rId3"/>
    <p:sldLayoutId id="2147484732" r:id="rId4"/>
    <p:sldLayoutId id="2147484733" r:id="rId5"/>
    <p:sldLayoutId id="2147484734" r:id="rId6"/>
    <p:sldLayoutId id="2147484735" r:id="rId7"/>
    <p:sldLayoutId id="2147484736" r:id="rId8"/>
    <p:sldLayoutId id="2147484737" r:id="rId9"/>
    <p:sldLayoutId id="2147484738" r:id="rId10"/>
    <p:sldLayoutId id="214748473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cahnmann@uga.edu" TargetMode="External"/><Relationship Id="rId3" Type="http://schemas.openxmlformats.org/officeDocument/2006/relationships/hyperlink" Target="mailto:mishas_advising-subscribe@yahoogroups.co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acebook.com/pages/Spanish-for-Non-Spanish-Speakers-What-Every-Georgia-Educator-Should-Know/186031664836356?sk=info" TargetMode="External"/><Relationship Id="rId3" Type="http://schemas.openxmlformats.org/officeDocument/2006/relationships/hyperlink" Target="http://teachersactup.com/about/courses-i-teach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vhasko@uga.edu" TargetMode="External"/><Relationship Id="rId4" Type="http://schemas.openxmlformats.org/officeDocument/2006/relationships/hyperlink" Target="mailto:rharman@uga.edu" TargetMode="External"/><Relationship Id="rId5" Type="http://schemas.openxmlformats.org/officeDocument/2006/relationships/hyperlink" Target="mailto:bfecho@uga.edu" TargetMode="External"/><Relationship Id="rId6" Type="http://schemas.openxmlformats.org/officeDocument/2006/relationships/hyperlink" Target="mailto:marianne@uga.edu" TargetMode="External"/><Relationship Id="rId7" Type="http://schemas.openxmlformats.org/officeDocument/2006/relationships/hyperlink" Target="mailto:Kbraxley@uga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liz11@uga.edu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hs.uga.edu/caps/" TargetMode="External"/><Relationship Id="rId4" Type="http://schemas.openxmlformats.org/officeDocument/2006/relationships/hyperlink" Target="http://isl.uga.edu/" TargetMode="External"/><Relationship Id="rId5" Type="http://schemas.openxmlformats.org/officeDocument/2006/relationships/hyperlink" Target="http://www.grad.uga.edu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utor.uga.edu/division-information/faculty-staff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Fall 2014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Misha’s</a:t>
            </a:r>
            <a:r>
              <a:rPr lang="en-US" dirty="0" smtClean="0"/>
              <a:t> Advising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574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Who am I?</a:t>
            </a:r>
          </a:p>
          <a:p>
            <a:r>
              <a:rPr lang="en-US" dirty="0" smtClean="0"/>
              <a:t>Who are you?</a:t>
            </a:r>
          </a:p>
          <a:p>
            <a:r>
              <a:rPr lang="en-US" dirty="0" smtClean="0"/>
              <a:t>Expectations from the program of study</a:t>
            </a:r>
          </a:p>
          <a:p>
            <a:r>
              <a:rPr lang="en-US" dirty="0" smtClean="0"/>
              <a:t>Expectations from your advisor</a:t>
            </a:r>
          </a:p>
          <a:p>
            <a:r>
              <a:rPr lang="en-US" dirty="0" smtClean="0"/>
              <a:t>How to have positive year(s) with us in TWLE/LLED/COE/UGA [and what do all those acronyms mean?]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525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advisor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Dr. Melisa </a:t>
            </a:r>
            <a:r>
              <a:rPr lang="en-US" dirty="0"/>
              <a:t>(</a:t>
            </a:r>
            <a:r>
              <a:rPr lang="en-US" dirty="0" err="1"/>
              <a:t>Misha</a:t>
            </a:r>
            <a:r>
              <a:rPr lang="en-US" dirty="0"/>
              <a:t>) Cahnmann-Taylor </a:t>
            </a:r>
            <a:r>
              <a:rPr lang="en-US" dirty="0">
                <a:hlinkClick r:id="rId2"/>
              </a:rPr>
              <a:t>cahnmann@uga.edu</a:t>
            </a:r>
            <a:r>
              <a:rPr lang="en-US" dirty="0"/>
              <a:t> your advisor</a:t>
            </a:r>
          </a:p>
          <a:p>
            <a:pPr lvl="1"/>
            <a:r>
              <a:rPr lang="en-US" dirty="0"/>
              <a:t>Yahoo “</a:t>
            </a:r>
            <a:r>
              <a:rPr lang="en-US" dirty="0" err="1" smtClean="0"/>
              <a:t>Mishas_advising</a:t>
            </a:r>
            <a:r>
              <a:rPr lang="en-US" dirty="0"/>
              <a:t>” </a:t>
            </a:r>
            <a:r>
              <a:rPr lang="en-US" dirty="0" smtClean="0"/>
              <a:t>listserv</a:t>
            </a:r>
          </a:p>
          <a:p>
            <a:pPr lvl="1"/>
            <a:r>
              <a:rPr lang="en-US" dirty="0"/>
              <a:t>Subscribe  </a:t>
            </a:r>
            <a:r>
              <a:rPr lang="en-US" dirty="0">
                <a:hlinkClick r:id="rId3"/>
              </a:rPr>
              <a:t>mishas_advising-subscribe@</a:t>
            </a:r>
            <a:r>
              <a:rPr lang="en-US" dirty="0" smtClean="0">
                <a:hlinkClick r:id="rId3"/>
              </a:rPr>
              <a:t>yahoogroups.com</a:t>
            </a:r>
            <a:endParaRPr lang="en-US" dirty="0" smtClean="0"/>
          </a:p>
          <a:p>
            <a:pPr lvl="1"/>
            <a:r>
              <a:rPr lang="en-US" dirty="0" smtClean="0"/>
              <a:t>Course, funding, publishing, job opportunities, and other listings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When do you meet with your advisor?</a:t>
            </a:r>
          </a:p>
          <a:p>
            <a:pPr lvl="1"/>
            <a:r>
              <a:rPr lang="en-US" dirty="0" smtClean="0"/>
              <a:t>Once every fall for face to face academic advisement</a:t>
            </a:r>
          </a:p>
          <a:p>
            <a:pPr lvl="1"/>
            <a:r>
              <a:rPr lang="en-US" dirty="0" smtClean="0"/>
              <a:t>Email for course approval in spring—send a list of 5-6 courses you are considering with #s, professor names, and any time conflicts.  You may also keep and send an updated planning sheet to keep track of what has been taken and what needs to be taken</a:t>
            </a:r>
          </a:p>
          <a:p>
            <a:pPr lvl="1"/>
            <a:r>
              <a:rPr lang="en-US" dirty="0" smtClean="0"/>
              <a:t>15 minute face to face appointments scheduled as needed, Thursday mornings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528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TO KNOW YOUR ADVISOR IN A CLASS SHE TEACHES: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51581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b="1" dirty="0" smtClean="0"/>
              <a:t>LLED 7710</a:t>
            </a:r>
            <a:r>
              <a:rPr lang="en-US" b="1" dirty="0"/>
              <a:t> </a:t>
            </a:r>
            <a:r>
              <a:rPr lang="en-US" b="1" i="1" dirty="0"/>
              <a:t>Writing Cultures: A Poetry Workshop for Creative </a:t>
            </a:r>
            <a:r>
              <a:rPr lang="en-US" b="1" i="1" dirty="0" smtClean="0"/>
              <a:t>Educators [F14]</a:t>
            </a:r>
            <a:endParaRPr lang="en-US" dirty="0"/>
          </a:p>
          <a:p>
            <a:pPr lvl="0"/>
            <a:r>
              <a:rPr lang="en-US" b="1" i="1" dirty="0"/>
              <a:t>LLED 8045 Advanced Poetry for Creative </a:t>
            </a:r>
            <a:r>
              <a:rPr lang="en-US" b="1" i="1" dirty="0" smtClean="0"/>
              <a:t>Educators [Summer]</a:t>
            </a:r>
            <a:endParaRPr lang="en-US" dirty="0"/>
          </a:p>
          <a:p>
            <a:pPr lvl="0"/>
            <a:r>
              <a:rPr lang="en-US" b="1" i="1" dirty="0"/>
              <a:t>LLED 6631 Bilingualism and Bilingual </a:t>
            </a:r>
            <a:r>
              <a:rPr lang="en-US" b="1" i="1" dirty="0" smtClean="0"/>
              <a:t>Education [SPR14]</a:t>
            </a:r>
            <a:endParaRPr lang="en-US" dirty="0"/>
          </a:p>
          <a:p>
            <a:pPr lvl="0"/>
            <a:r>
              <a:rPr lang="en-US" b="1" i="1" dirty="0"/>
              <a:t>LLED 8650 </a:t>
            </a:r>
            <a:r>
              <a:rPr lang="en-US" b="1" i="1" dirty="0" err="1"/>
              <a:t>Translingual</a:t>
            </a:r>
            <a:r>
              <a:rPr lang="en-US" b="1" i="1" dirty="0"/>
              <a:t> Memoir</a:t>
            </a:r>
            <a:endParaRPr lang="en-US" dirty="0"/>
          </a:p>
          <a:p>
            <a:pPr lvl="0"/>
            <a:r>
              <a:rPr lang="en-US" b="1" i="1" dirty="0"/>
              <a:t>LLED 8590 Arts-Based Inquiry in Diverse Learning </a:t>
            </a:r>
            <a:r>
              <a:rPr lang="en-US" b="1" i="1" dirty="0" smtClean="0"/>
              <a:t>Communities [SPR14]</a:t>
            </a:r>
            <a:endParaRPr lang="en-US" dirty="0"/>
          </a:p>
          <a:p>
            <a:pPr lvl="0"/>
            <a:r>
              <a:rPr lang="en-US" b="1" i="1" dirty="0"/>
              <a:t>LLED 7504 Theatre for Reflective Practice in the Language, Literacy, and TESOL </a:t>
            </a:r>
            <a:r>
              <a:rPr lang="en-US" b="1" i="1" dirty="0" smtClean="0"/>
              <a:t>Classroom </a:t>
            </a:r>
          </a:p>
          <a:p>
            <a:pPr lvl="0"/>
            <a:r>
              <a:rPr lang="en-US" b="1" i="1" dirty="0" smtClean="0"/>
              <a:t>LLED 7504E Reflective Practice</a:t>
            </a:r>
            <a:endParaRPr lang="en-US" dirty="0"/>
          </a:p>
          <a:p>
            <a:pPr lvl="0"/>
            <a:r>
              <a:rPr lang="en-US" b="1" i="1" dirty="0"/>
              <a:t>LLED 7506 Teaching Literature in Spanish for the K-12 Foreign Language </a:t>
            </a:r>
            <a:r>
              <a:rPr lang="en-US" b="1" i="1" dirty="0" smtClean="0"/>
              <a:t>Classroom [F2014]</a:t>
            </a:r>
          </a:p>
          <a:p>
            <a:pPr lvl="0"/>
            <a:r>
              <a:rPr lang="en-US" b="1" i="1" dirty="0" smtClean="0"/>
              <a:t>**Interested in a course taught and guided in Summer in Oaxaca, Mexico? Let me know!</a:t>
            </a:r>
            <a:endParaRPr lang="en-US" dirty="0"/>
          </a:p>
          <a:p>
            <a:pPr lvl="0"/>
            <a:r>
              <a:rPr lang="en-US" b="1" dirty="0">
                <a:hlinkClick r:id="rId2"/>
              </a:rPr>
              <a:t>Workshops: Spanish for Non-Spanish Speakers: What Every Educator Should Know </a:t>
            </a:r>
            <a:endParaRPr lang="en-US" dirty="0"/>
          </a:p>
          <a:p>
            <a:r>
              <a:rPr lang="en-US" dirty="0"/>
              <a:t>**Courses are more fully described </a:t>
            </a:r>
            <a:r>
              <a:rPr lang="en-US" dirty="0" smtClean="0"/>
              <a:t>at my website</a:t>
            </a:r>
            <a:endParaRPr lang="en-US" dirty="0"/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://teachersactup.com/about/courses-i-teach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246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2399080"/>
          </a:xfrm>
        </p:spPr>
        <p:txBody>
          <a:bodyPr>
            <a:normAutofit/>
          </a:bodyPr>
          <a:lstStyle/>
          <a:p>
            <a:r>
              <a:rPr lang="en-US" dirty="0" smtClean="0"/>
              <a:t>Planning sheets for the following degrees:</a:t>
            </a:r>
          </a:p>
          <a:p>
            <a:pPr lvl="1"/>
            <a:r>
              <a:rPr lang="en-US" dirty="0" smtClean="0"/>
              <a:t>MAT – World Language Education </a:t>
            </a:r>
            <a:r>
              <a:rPr lang="en-US" dirty="0"/>
              <a:t>(SPED2000, Group I courses, 6 group II courses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MAT TESOL (SPED2000, Group I courses, 6 group II courses)</a:t>
            </a:r>
          </a:p>
          <a:p>
            <a:pPr lvl="1"/>
            <a:r>
              <a:rPr lang="en-US" dirty="0" smtClean="0"/>
              <a:t>MED TESOL &amp; World Language Education </a:t>
            </a:r>
            <a:r>
              <a:rPr lang="en-US" dirty="0"/>
              <a:t>(10 courses, 2 electives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EDS TESOL &amp; World Language Education </a:t>
            </a:r>
            <a:r>
              <a:rPr lang="en-US" dirty="0"/>
              <a:t>(10 courses, 2 electives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Ph.D. Language and Literacy Education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46362" y="4161413"/>
            <a:ext cx="44312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MAT/MED (use for EDS) planning sheets should be available on our new website; hard copies shared at the advisement session August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578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LLED 7030 Academic Writing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Cahnmann-Taylor &amp; </a:t>
            </a:r>
            <a:r>
              <a:rPr lang="en-US" dirty="0" err="1" smtClean="0"/>
              <a:t>Tolosa-Casadont</a:t>
            </a:r>
            <a:r>
              <a:rPr lang="en-US" dirty="0" smtClean="0"/>
              <a:t> (instructors)</a:t>
            </a:r>
          </a:p>
          <a:p>
            <a:r>
              <a:rPr lang="en-US" dirty="0" smtClean="0"/>
              <a:t>International students required to attend in their first fall semester</a:t>
            </a:r>
          </a:p>
          <a:p>
            <a:r>
              <a:rPr lang="en-US" dirty="0" smtClean="0"/>
              <a:t>Academic writing and Academic culture presented</a:t>
            </a:r>
          </a:p>
          <a:p>
            <a:r>
              <a:rPr lang="en-US" dirty="0" smtClean="0"/>
              <a:t>Additional advisement</a:t>
            </a:r>
          </a:p>
        </p:txBody>
      </p:sp>
    </p:spTree>
    <p:extLst>
      <p:ext uri="{BB962C8B-B14F-4D97-AF65-F5344CB8AC3E}">
        <p14:creationId xmlns:p14="http://schemas.microsoft.com/office/powerpoint/2010/main" val="2693232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the Most out of your time at UGA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2563749"/>
          </a:xfrm>
        </p:spPr>
        <p:txBody>
          <a:bodyPr/>
          <a:lstStyle/>
          <a:p>
            <a:r>
              <a:rPr lang="en-US" dirty="0" smtClean="0"/>
              <a:t>Research Assistance</a:t>
            </a:r>
          </a:p>
          <a:p>
            <a:r>
              <a:rPr lang="en-US" dirty="0" smtClean="0"/>
              <a:t>LLED Teaching Assistance</a:t>
            </a:r>
          </a:p>
          <a:p>
            <a:r>
              <a:rPr lang="en-US" dirty="0" smtClean="0"/>
              <a:t>Work Experience</a:t>
            </a:r>
          </a:p>
          <a:p>
            <a:r>
              <a:rPr lang="en-US" dirty="0" smtClean="0"/>
              <a:t>Pre-K – 12 Teaching Experience</a:t>
            </a:r>
          </a:p>
          <a:p>
            <a:r>
              <a:rPr lang="en-US" dirty="0" smtClean="0"/>
              <a:t>Volunteer Work</a:t>
            </a:r>
          </a:p>
          <a:p>
            <a:r>
              <a:rPr lang="en-US" dirty="0" smtClean="0"/>
              <a:t>Making Community Connections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14332" y="4163948"/>
            <a:ext cx="6643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Take advantage of the learning that can happen both inside and outside the formal classroom and all that life in a University town has to offer!</a:t>
            </a:r>
          </a:p>
          <a:p>
            <a:endParaRPr lang="en-US" i="1" dirty="0"/>
          </a:p>
          <a:p>
            <a:endParaRPr lang="en-US" i="1" dirty="0" smtClean="0"/>
          </a:p>
          <a:p>
            <a:r>
              <a:rPr lang="en-US" i="1" dirty="0" smtClean="0"/>
              <a:t>This is your time to study, to learn, to be a student! Take </a:t>
            </a:r>
            <a:r>
              <a:rPr lang="en-US" i="1" smtClean="0"/>
              <a:t>full advantage!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27814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Portfolio Defense (MAT, MED, EDS)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Written Portfolio</a:t>
            </a:r>
          </a:p>
          <a:p>
            <a:pPr lvl="1"/>
            <a:r>
              <a:rPr lang="en-US" dirty="0" smtClean="0"/>
              <a:t>Open a </a:t>
            </a:r>
            <a:r>
              <a:rPr lang="en-US" dirty="0" err="1" smtClean="0"/>
              <a:t>google</a:t>
            </a:r>
            <a:r>
              <a:rPr lang="en-US" dirty="0" smtClean="0"/>
              <a:t> account</a:t>
            </a:r>
          </a:p>
          <a:p>
            <a:pPr lvl="1"/>
            <a:r>
              <a:rPr lang="en-US" dirty="0" smtClean="0"/>
              <a:t>Notify advisor in the first week of term in which you will defend (Fall/Spring only)</a:t>
            </a:r>
          </a:p>
          <a:p>
            <a:pPr lvl="1"/>
            <a:r>
              <a:rPr lang="en-US" dirty="0" smtClean="0"/>
              <a:t>Note contents on website including 5-7 project exemplars</a:t>
            </a:r>
          </a:p>
          <a:p>
            <a:pPr lvl="1"/>
            <a:endParaRPr lang="en-US" dirty="0"/>
          </a:p>
          <a:p>
            <a:r>
              <a:rPr lang="en-US" dirty="0" smtClean="0"/>
              <a:t>Oral Exam (end of term, date varies and will be sent to you)</a:t>
            </a:r>
          </a:p>
          <a:p>
            <a:pPr lvl="1"/>
            <a:r>
              <a:rPr lang="en-US" dirty="0" smtClean="0"/>
              <a:t>One portfolio project</a:t>
            </a:r>
          </a:p>
          <a:p>
            <a:pPr lvl="1"/>
            <a:r>
              <a:rPr lang="en-US" dirty="0" smtClean="0"/>
              <a:t>Approx. 15 minutes</a:t>
            </a:r>
          </a:p>
          <a:p>
            <a:pPr lvl="1"/>
            <a:r>
              <a:rPr lang="en-US" dirty="0" smtClean="0"/>
              <a:t>Faculty and Open audience</a:t>
            </a:r>
          </a:p>
        </p:txBody>
      </p:sp>
    </p:spTree>
    <p:extLst>
      <p:ext uri="{BB962C8B-B14F-4D97-AF65-F5344CB8AC3E}">
        <p14:creationId xmlns:p14="http://schemas.microsoft.com/office/powerpoint/2010/main" val="2563807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people to know in LLED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Liz </a:t>
            </a:r>
            <a:r>
              <a:rPr lang="en-US" dirty="0"/>
              <a:t>Phillips </a:t>
            </a:r>
            <a:r>
              <a:rPr lang="en-US" dirty="0">
                <a:hlinkClick r:id="rId2"/>
              </a:rPr>
              <a:t>liz11@uga.edu</a:t>
            </a:r>
            <a:r>
              <a:rPr lang="en-US" dirty="0"/>
              <a:t>  </a:t>
            </a:r>
            <a:r>
              <a:rPr lang="en-US" dirty="0" smtClean="0"/>
              <a:t>2014-Present graduate </a:t>
            </a:r>
            <a:r>
              <a:rPr lang="en-US" dirty="0"/>
              <a:t>student administrator</a:t>
            </a:r>
          </a:p>
          <a:p>
            <a:r>
              <a:rPr lang="en-US" dirty="0" err="1"/>
              <a:t>Viktoria</a:t>
            </a:r>
            <a:r>
              <a:rPr lang="en-US" dirty="0"/>
              <a:t> </a:t>
            </a:r>
            <a:r>
              <a:rPr lang="en-US" dirty="0" err="1"/>
              <a:t>Hasko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vhasko@uga.edu</a:t>
            </a:r>
            <a:r>
              <a:rPr lang="en-US" dirty="0"/>
              <a:t> </a:t>
            </a:r>
            <a:r>
              <a:rPr lang="en-US" dirty="0" smtClean="0"/>
              <a:t>2012-Present, graduate coordinator</a:t>
            </a:r>
          </a:p>
          <a:p>
            <a:r>
              <a:rPr lang="en-US" dirty="0"/>
              <a:t>Ruth Harman </a:t>
            </a:r>
            <a:r>
              <a:rPr lang="en-US" dirty="0" smtClean="0">
                <a:hlinkClick r:id="rId4"/>
              </a:rPr>
              <a:t>rharman</a:t>
            </a:r>
            <a:r>
              <a:rPr lang="en-US" dirty="0">
                <a:hlinkClick r:id="rId4"/>
              </a:rPr>
              <a:t>@</a:t>
            </a:r>
            <a:r>
              <a:rPr lang="en-US" dirty="0" smtClean="0">
                <a:hlinkClick r:id="rId4"/>
              </a:rPr>
              <a:t>uga.edu</a:t>
            </a:r>
            <a:r>
              <a:rPr lang="en-US" dirty="0" smtClean="0"/>
              <a:t> 2013-Present TWLE Program Chair</a:t>
            </a:r>
          </a:p>
          <a:p>
            <a:r>
              <a:rPr lang="en-US" dirty="0"/>
              <a:t>Bob </a:t>
            </a:r>
            <a:r>
              <a:rPr lang="en-US" dirty="0" err="1"/>
              <a:t>Fecho</a:t>
            </a:r>
            <a:r>
              <a:rPr lang="en-US" dirty="0"/>
              <a:t> </a:t>
            </a:r>
            <a:r>
              <a:rPr lang="en-US" dirty="0" smtClean="0">
                <a:hlinkClick r:id="rId5"/>
              </a:rPr>
              <a:t>bfecho</a:t>
            </a:r>
            <a:r>
              <a:rPr lang="en-US" dirty="0">
                <a:hlinkClick r:id="rId5"/>
              </a:rPr>
              <a:t>@</a:t>
            </a:r>
            <a:r>
              <a:rPr lang="en-US" dirty="0" smtClean="0">
                <a:hlinkClick r:id="rId5"/>
              </a:rPr>
              <a:t>uga.edu</a:t>
            </a:r>
            <a:r>
              <a:rPr lang="en-US" dirty="0" smtClean="0"/>
              <a:t> 2013-Present, Department Head</a:t>
            </a:r>
          </a:p>
          <a:p>
            <a:r>
              <a:rPr lang="en-US" dirty="0"/>
              <a:t>Marianne Roberts </a:t>
            </a:r>
            <a:r>
              <a:rPr lang="en-US" dirty="0" smtClean="0">
                <a:hlinkClick r:id="rId6"/>
              </a:rPr>
              <a:t>marianne</a:t>
            </a:r>
            <a:r>
              <a:rPr lang="en-US" dirty="0">
                <a:hlinkClick r:id="rId6"/>
              </a:rPr>
              <a:t>@</a:t>
            </a:r>
            <a:r>
              <a:rPr lang="en-US" dirty="0" smtClean="0">
                <a:hlinkClick r:id="rId6"/>
              </a:rPr>
              <a:t>uga.edu</a:t>
            </a:r>
            <a:r>
              <a:rPr lang="en-US" dirty="0" smtClean="0"/>
              <a:t> Office Manager</a:t>
            </a:r>
          </a:p>
          <a:p>
            <a:r>
              <a:rPr lang="en-US" dirty="0" smtClean="0"/>
              <a:t>Karen </a:t>
            </a:r>
            <a:r>
              <a:rPr lang="en-US" dirty="0" err="1" smtClean="0"/>
              <a:t>Braxley</a:t>
            </a:r>
            <a:r>
              <a:rPr lang="en-US" dirty="0" smtClean="0"/>
              <a:t> </a:t>
            </a:r>
            <a:r>
              <a:rPr lang="en-US" dirty="0" smtClean="0">
                <a:hlinkClick r:id="rId7"/>
              </a:rPr>
              <a:t>Kbraxley@uga.edu</a:t>
            </a:r>
            <a:r>
              <a:rPr lang="en-US" dirty="0" smtClean="0"/>
              <a:t> Coordinator for Writing Tutoring</a:t>
            </a:r>
          </a:p>
          <a:p>
            <a:r>
              <a:rPr lang="en-US" dirty="0" smtClean="0"/>
              <a:t>LLEGO listserv</a:t>
            </a:r>
          </a:p>
          <a:p>
            <a:r>
              <a:rPr lang="en-US" dirty="0" err="1" smtClean="0"/>
              <a:t>UGAforsale</a:t>
            </a:r>
            <a:r>
              <a:rPr lang="en-US" dirty="0" smtClean="0"/>
              <a:t> </a:t>
            </a:r>
            <a:r>
              <a:rPr lang="en-US" dirty="0" err="1" smtClean="0"/>
              <a:t>listserve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443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Seeking Help at UGA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Division of </a:t>
            </a:r>
            <a:r>
              <a:rPr lang="en-US" dirty="0"/>
              <a:t>Academic Enhancement  </a:t>
            </a:r>
            <a:r>
              <a:rPr lang="en-US" dirty="0">
                <a:hlinkClick r:id="rId2"/>
              </a:rPr>
              <a:t>http://tutor.uga.edu/division-information/faculty-staff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/>
              <a:t>Counseling  </a:t>
            </a:r>
            <a:r>
              <a:rPr lang="en-US" dirty="0">
                <a:hlinkClick r:id="rId3"/>
              </a:rPr>
              <a:t>https://www.uhs.uga.edu/caps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International </a:t>
            </a:r>
            <a:r>
              <a:rPr lang="en-US" dirty="0"/>
              <a:t>student life at UGA </a:t>
            </a:r>
            <a:r>
              <a:rPr lang="en-US" dirty="0">
                <a:hlinkClick r:id="rId4"/>
              </a:rPr>
              <a:t>http://isl.uga.edu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Graduate School </a:t>
            </a:r>
            <a:r>
              <a:rPr lang="en-US" dirty="0">
                <a:hlinkClick r:id="rId5"/>
              </a:rPr>
              <a:t>http://www.grad.uga.edu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863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sheets, Advisement, &amp; Course of Study: What you need to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Required courses</a:t>
            </a:r>
          </a:p>
          <a:p>
            <a:r>
              <a:rPr lang="en-US" dirty="0" smtClean="0"/>
              <a:t>TWLE faculty &amp; instructor courses</a:t>
            </a:r>
          </a:p>
          <a:p>
            <a:r>
              <a:rPr lang="en-US" dirty="0" smtClean="0"/>
              <a:t>Elective courses</a:t>
            </a:r>
          </a:p>
          <a:p>
            <a:r>
              <a:rPr lang="en-US" dirty="0" smtClean="0"/>
              <a:t>POD courses</a:t>
            </a:r>
          </a:p>
          <a:p>
            <a:r>
              <a:rPr lang="en-US" dirty="0" smtClean="0"/>
              <a:t>“E” courses</a:t>
            </a:r>
          </a:p>
          <a:p>
            <a:r>
              <a:rPr lang="en-US" dirty="0" smtClean="0"/>
              <a:t>Requesting syllabi</a:t>
            </a:r>
          </a:p>
          <a:p>
            <a:r>
              <a:rPr lang="en-US" dirty="0" smtClean="0"/>
              <a:t>Purchasing books</a:t>
            </a:r>
          </a:p>
        </p:txBody>
      </p:sp>
    </p:spTree>
    <p:extLst>
      <p:ext uri="{BB962C8B-B14F-4D97-AF65-F5344CB8AC3E}">
        <p14:creationId xmlns:p14="http://schemas.microsoft.com/office/powerpoint/2010/main" val="1322552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Social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August 22, Friday social at Lake Herrick –LLEGO &amp; LLED Faculty Potluck</a:t>
            </a:r>
          </a:p>
          <a:p>
            <a:r>
              <a:rPr lang="en-US" dirty="0" smtClean="0"/>
              <a:t>Sharing and attending as many extra-curricular events as possible</a:t>
            </a:r>
          </a:p>
          <a:p>
            <a:r>
              <a:rPr lang="en-US" dirty="0" smtClean="0"/>
              <a:t>Red &amp; Black</a:t>
            </a:r>
          </a:p>
          <a:p>
            <a:r>
              <a:rPr lang="en-US" dirty="0" smtClean="0"/>
              <a:t>Flagpole</a:t>
            </a:r>
          </a:p>
          <a:p>
            <a:r>
              <a:rPr lang="en-US" dirty="0" smtClean="0"/>
              <a:t>Websites</a:t>
            </a:r>
          </a:p>
          <a:p>
            <a:r>
              <a:rPr lang="en-US" dirty="0" smtClean="0"/>
              <a:t>UGA Museum of Art</a:t>
            </a:r>
          </a:p>
          <a:p>
            <a:r>
              <a:rPr lang="en-US" dirty="0" smtClean="0"/>
              <a:t>State Botanical Gardens</a:t>
            </a:r>
          </a:p>
          <a:p>
            <a:r>
              <a:rPr lang="en-US" dirty="0" smtClean="0"/>
              <a:t>Community Classes</a:t>
            </a:r>
          </a:p>
          <a:p>
            <a:r>
              <a:rPr lang="en-US" dirty="0" smtClean="0"/>
              <a:t>Bike Athens</a:t>
            </a:r>
          </a:p>
          <a:p>
            <a:r>
              <a:rPr lang="en-US" dirty="0" smtClean="0"/>
              <a:t>Celebrating your own and others’ diversities!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762908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Horizon.thmx</Template>
  <TotalTime>68</TotalTime>
  <Words>669</Words>
  <Application>Microsoft Macintosh PowerPoint</Application>
  <PresentationFormat>On-screen Show (4:3)</PresentationFormat>
  <Paragraphs>99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Horizon</vt:lpstr>
      <vt:lpstr>Misha’s Advising</vt:lpstr>
      <vt:lpstr>Getting Started</vt:lpstr>
      <vt:lpstr>Your advisor</vt:lpstr>
      <vt:lpstr>GET TO KNOW YOUR ADVISOR IN A CLASS SHE TEACHES:</vt:lpstr>
      <vt:lpstr>Choosing courses</vt:lpstr>
      <vt:lpstr>LLED 7030 Academic Writing </vt:lpstr>
      <vt:lpstr>Getting the Most out of your time at UGA </vt:lpstr>
      <vt:lpstr>Portfolio Defense (MAT, MED, EDS)</vt:lpstr>
      <vt:lpstr>Important people to know in LLED</vt:lpstr>
      <vt:lpstr>Seeking Help at UGA </vt:lpstr>
      <vt:lpstr>Planning sheets, Advisement, &amp; Course of Study: What you need to know</vt:lpstr>
      <vt:lpstr>Getting Social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Misha’s Advising</dc:title>
  <dc:creator>Melisa Cahnmann</dc:creator>
  <cp:lastModifiedBy>Melisa Cahnmann</cp:lastModifiedBy>
  <cp:revision>9</cp:revision>
  <dcterms:created xsi:type="dcterms:W3CDTF">2014-08-14T13:51:24Z</dcterms:created>
  <dcterms:modified xsi:type="dcterms:W3CDTF">2014-08-14T14:59:29Z</dcterms:modified>
</cp:coreProperties>
</file>